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56" r:id="rId2"/>
    <p:sldId id="294" r:id="rId3"/>
    <p:sldId id="295" r:id="rId4"/>
    <p:sldId id="296" r:id="rId5"/>
    <p:sldId id="297" r:id="rId6"/>
    <p:sldId id="304" r:id="rId7"/>
    <p:sldId id="276" r:id="rId8"/>
  </p:sldIdLst>
  <p:sldSz cx="12192000" cy="6858000"/>
  <p:notesSz cx="6810375" cy="9942513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Montserrat" panose="00000500000000000000" pitchFamily="2" charset="-52"/>
      <p:regular r:id="rId16"/>
      <p:bold r:id="rId17"/>
      <p:italic r:id="rId18"/>
      <p:boldItalic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34" userDrawn="1">
          <p15:clr>
            <a:srgbClr val="A4A3A4"/>
          </p15:clr>
        </p15:guide>
        <p15:guide id="4" pos="7446" userDrawn="1">
          <p15:clr>
            <a:srgbClr val="A4A3A4"/>
          </p15:clr>
        </p15:guide>
        <p15:guide id="5" orient="horz" pos="232" userDrawn="1">
          <p15:clr>
            <a:srgbClr val="A4A3A4"/>
          </p15:clr>
        </p15:guide>
        <p15:guide id="6" orient="horz" pos="4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32B"/>
    <a:srgbClr val="00649E"/>
    <a:srgbClr val="F3EDDF"/>
    <a:srgbClr val="EEE2D7"/>
    <a:srgbClr val="CD9B6A"/>
    <a:srgbClr val="56221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5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14" y="114"/>
      </p:cViewPr>
      <p:guideLst>
        <p:guide orient="horz" pos="981"/>
        <p:guide pos="3840"/>
        <p:guide pos="234"/>
        <p:guide pos="7446"/>
        <p:guide orient="horz" pos="232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25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0B11B-8830-49C9-861A-E068EF3C7E9A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8300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25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C3F8F-4814-432F-8523-1F588B000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18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76907-A3AE-44AD-8E10-F527061F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FFD767-E5C0-411D-BB67-86764F57A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8D7969-9E4E-4F9A-8EA8-1F23A0ACB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5003C3-6BAB-4F16-92FA-AFF936C2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D740B-949C-4DB3-97F1-EFC20653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701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C03EC-F0E9-40AB-90C1-FFD70EF8A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8F9B73-ACD1-43DD-B396-04C3C3E05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7484D-910B-4C84-984C-FDC26B0E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BAC2D9-45A3-4924-86E4-6304314C3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390CF3-DF17-4FDE-ABC8-16913A3A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653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8DF6851-ED87-4BB7-A3A3-F884B1C57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669C18-CE47-4025-91E8-25F00659D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FA2DDF-19A0-4B1A-8045-4FF93D9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F2862-3CCD-49C9-BEF0-31FAAD9D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DB4613-3E5F-443E-A716-C2F5B1C5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8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0D67F-7B83-4474-B400-6E082DDD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08738F-DE27-44F0-8F67-A4A04C38F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D4F523-C1CF-4B7D-B3A6-14ECCC882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09A0C-6CE6-44C9-9561-4156995AD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93274D-31E4-4979-92EF-5D193D14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66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77CBE-F2C9-495E-9B9B-62EB22736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B238E6-D8D1-4BD1-B407-819D0B03D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48CE68-B399-42D5-8308-D6C27FE89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874963-4A92-4695-861B-5F37DF10E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8FD0B-348D-42A2-AD44-BFD9832D7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8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98EC8-0222-47D9-A849-36A4AEC8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BC76BA-C9CD-426A-B346-1F6128CEF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BD1C54-8859-4529-B611-9EB1D9C34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D7A733-A678-4A37-9783-AAF2942C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06D319-62FE-4B07-84CE-3A1B82EF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90A059-9766-4855-8B1B-4DCB58AC5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3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42DEB-9B92-4D44-9761-B1AD790A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DC250F-691C-4AE2-B981-3790B6095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092CA9-B9F7-466C-BF3A-1C3324E2D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85C81D-60E5-4367-9A3D-101AA97A6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3A6A20-A31A-40FC-BD99-9A2591A31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440B92-A1CE-427D-B118-07173766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00B1709-3C04-4C28-A4D7-80C29545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1B8782-C9E4-4965-98B6-BD83CFDA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174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85417-4F94-4AD4-B7ED-CC27A2D2A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2EBB20-97EB-4F18-BB6E-EF0222B4E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F51FC7-DAA1-4709-B3D2-B799485B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8C44A9-2667-47DA-BF78-7085A510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83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5D06B6-1EB2-4F19-9182-19C6A362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6706E5-B7CA-4508-A3E0-B76D9558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6D1FCA-BB60-4182-9548-37909C26F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6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C80A2-D067-4463-BD6D-3E9A35D9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F1515D-C2B9-46F8-BFB8-37120F722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CC9E6A-65CB-4353-B0B9-491F4ADE9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60ACDA-36E7-435B-8E74-525B3C5B8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C8E4BE-CC45-4704-B798-F8913AB41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1040A6-F1C7-4269-925A-32D277DA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11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20787-3B1C-4273-9F8E-667D6F45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9C439B2-B408-4478-90A6-87686B682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B522E8-4A2E-420B-B10C-8E0D5ABB0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3C8F96-7C33-4224-B0FC-B59732513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33D09A-DEE7-4C6F-AC1F-079F5038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6253AD-264F-41FA-B84B-104FCBAD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FF0AF-979A-48F2-BEFF-0D9557D2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EC883F-BE26-4824-9289-2709189CE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FF5B81-0B3D-4720-B63F-5252C6BB3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E848F-CB5F-491E-981A-6DF29FA37294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14C368-2906-4199-82CE-FC199D77A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4BF34E-2F57-45CF-A2E1-E5BCB8468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9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194215-9AF5-4E30-B98D-9E568EE37919}"/>
              </a:ext>
            </a:extLst>
          </p:cNvPr>
          <p:cNvSpPr txBox="1"/>
          <p:nvPr/>
        </p:nvSpPr>
        <p:spPr>
          <a:xfrm>
            <a:off x="3465052" y="3573483"/>
            <a:ext cx="60945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EF532B"/>
                </a:solidFill>
              </a:rPr>
              <a:t>ЦЕНТР КОМПЕТЕНЦИЙ </a:t>
            </a:r>
          </a:p>
          <a:p>
            <a:r>
              <a:rPr lang="ru-RU" sz="2800" b="1" dirty="0">
                <a:solidFill>
                  <a:srgbClr val="EF532B"/>
                </a:solidFill>
              </a:rPr>
              <a:t>В СФЕРЕ СЕЛЬСКОХОЗЯЙСТВЕННОЙ КООПЕРАЦИИ </a:t>
            </a:r>
          </a:p>
          <a:p>
            <a:r>
              <a:rPr lang="ru-RU" sz="2800" b="1" dirty="0">
                <a:solidFill>
                  <a:srgbClr val="EF532B"/>
                </a:solidFill>
              </a:rPr>
              <a:t>И ПОДДЕРЖКИ ФЕРМЕРОВ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063D22-6C03-467E-ADA4-D04CEB60A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89" y="1311216"/>
            <a:ext cx="3700192" cy="219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0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86F99-EAC1-4028-971E-69F66E907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EF532B"/>
                </a:solidFill>
              </a:rPr>
              <a:t>Центр компетенций в сфере сельскохозяйственной </a:t>
            </a:r>
            <a:br>
              <a:rPr lang="ru-RU" sz="2800" b="1" dirty="0">
                <a:solidFill>
                  <a:srgbClr val="EF532B"/>
                </a:solidFill>
              </a:rPr>
            </a:br>
            <a:r>
              <a:rPr lang="ru-RU" sz="2800" b="1" dirty="0">
                <a:solidFill>
                  <a:srgbClr val="EF532B"/>
                </a:solidFill>
              </a:rPr>
              <a:t>потребительской кооперации и поддержки фермеров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FE835A-D4A4-4F24-A5CB-D0320FEAC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endParaRPr lang="ru-RU" sz="2400" b="1" dirty="0"/>
          </a:p>
          <a:p>
            <a:pPr marL="514350" indent="1814513">
              <a:buNone/>
            </a:pPr>
            <a:r>
              <a:rPr lang="ru-RU" sz="2400" b="1" dirty="0"/>
              <a:t>1. Создание бизнеса</a:t>
            </a:r>
          </a:p>
          <a:p>
            <a:pPr marL="1793875" indent="0">
              <a:buNone/>
            </a:pPr>
            <a:r>
              <a:rPr lang="ru-RU" sz="2400" dirty="0"/>
              <a:t>1.1. Помощь в регистрации КФХ, организаций,            </a:t>
            </a:r>
          </a:p>
          <a:p>
            <a:pPr marL="1793875" indent="0">
              <a:buNone/>
            </a:pPr>
            <a:r>
              <a:rPr lang="ru-RU" sz="2400" dirty="0"/>
              <a:t>         сельскохозяйственных потребительских кооперативов;</a:t>
            </a:r>
          </a:p>
          <a:p>
            <a:pPr marL="1793875" indent="0">
              <a:buNone/>
            </a:pPr>
            <a:r>
              <a:rPr lang="ru-RU" sz="2400" dirty="0"/>
              <a:t>1.2. Содействие в регистрации прав на земельные участки;</a:t>
            </a:r>
          </a:p>
          <a:p>
            <a:pPr marL="1793875" indent="0">
              <a:buNone/>
            </a:pPr>
            <a:r>
              <a:rPr lang="ru-RU" sz="2400" dirty="0"/>
              <a:t>1.3. Подготовка инвестиционных проектов</a:t>
            </a:r>
          </a:p>
          <a:p>
            <a:pPr marL="1793875" indent="0">
              <a:buNone/>
            </a:pPr>
            <a:r>
              <a:rPr lang="ru-RU" sz="2400" dirty="0"/>
              <a:t>1.4. Разработка бизнес-планов</a:t>
            </a:r>
            <a:endParaRPr lang="en-US" sz="2400" dirty="0"/>
          </a:p>
          <a:p>
            <a:pPr marL="0" indent="0">
              <a:buNone/>
            </a:pPr>
            <a:endParaRPr lang="en-US" sz="2800" dirty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1049A2-D23E-42C5-A580-910386118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5035" y="792805"/>
            <a:ext cx="1396365" cy="643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840E29-B71D-42EC-8A25-ECCF5A1BB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39" y="2083354"/>
            <a:ext cx="1598928" cy="161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74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86F99-EAC1-4028-971E-69F66E907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EF532B"/>
                </a:solidFill>
              </a:rPr>
              <a:t>Центр компетенций в сфере сельскохозяйственной </a:t>
            </a:r>
            <a:br>
              <a:rPr lang="ru-RU" sz="2800" b="1" dirty="0">
                <a:solidFill>
                  <a:srgbClr val="EF532B"/>
                </a:solidFill>
              </a:rPr>
            </a:br>
            <a:r>
              <a:rPr lang="ru-RU" sz="2800" b="1" dirty="0">
                <a:solidFill>
                  <a:srgbClr val="EF532B"/>
                </a:solidFill>
              </a:rPr>
              <a:t>потребительской кооперации и поддержки фермеров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FE835A-D4A4-4F24-A5CB-D0320FEAC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2873375">
              <a:buNone/>
            </a:pPr>
            <a:r>
              <a:rPr lang="ru-RU" sz="2400" b="1" dirty="0"/>
              <a:t>2. Обучение</a:t>
            </a:r>
          </a:p>
          <a:p>
            <a:pPr marL="0" indent="0">
              <a:buNone/>
            </a:pPr>
            <a:endParaRPr lang="ru-RU" sz="2400" b="1" dirty="0"/>
          </a:p>
          <a:p>
            <a:pPr marL="2873375" inden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400" b="1" dirty="0"/>
              <a:t>Законодательство в области сельского хозяйства</a:t>
            </a:r>
            <a:endParaRPr lang="en-US" sz="2400" b="1" dirty="0"/>
          </a:p>
          <a:p>
            <a:pPr marL="2873375" inden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400" b="1" dirty="0"/>
              <a:t> Актуальные вопросы налогообложения</a:t>
            </a:r>
            <a:endParaRPr lang="en-US" sz="2400" b="1" dirty="0"/>
          </a:p>
          <a:p>
            <a:pPr marL="2873375" inden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400" b="1" dirty="0"/>
              <a:t> Организация и ведение деятельности КФХ, СПоК</a:t>
            </a:r>
          </a:p>
          <a:p>
            <a:pPr marL="2873375" inden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400" b="1" dirty="0"/>
              <a:t>По подотраслям: агрономия, животноводство и др.</a:t>
            </a:r>
            <a:endParaRPr lang="en-US" sz="2400" b="1" dirty="0"/>
          </a:p>
          <a:p>
            <a:pPr marL="2873375" inden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400" b="1" dirty="0"/>
              <a:t> Основы финансового планирования</a:t>
            </a:r>
          </a:p>
          <a:p>
            <a:pPr marL="1793875" indent="0">
              <a:buNone/>
            </a:pPr>
            <a:endParaRPr lang="en-US" sz="2800" dirty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1049A2-D23E-42C5-A580-910386118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5035" y="792805"/>
            <a:ext cx="1396365" cy="643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4188D0-5F7C-478C-B407-11AF3C376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2" y="1825625"/>
            <a:ext cx="2759982" cy="36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90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86F99-EAC1-4028-971E-69F66E907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EF532B"/>
                </a:solidFill>
              </a:rPr>
              <a:t>Центр компетенций в сфере сельскохозяйственной </a:t>
            </a:r>
            <a:br>
              <a:rPr lang="ru-RU" sz="2800" b="1" dirty="0">
                <a:solidFill>
                  <a:srgbClr val="EF532B"/>
                </a:solidFill>
              </a:rPr>
            </a:br>
            <a:r>
              <a:rPr lang="ru-RU" sz="2800" b="1" dirty="0">
                <a:solidFill>
                  <a:srgbClr val="EF532B"/>
                </a:solidFill>
              </a:rPr>
              <a:t>потребительской кооперации и поддержки фермеров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FE835A-D4A4-4F24-A5CB-D0320FEAC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248"/>
            <a:ext cx="10515600" cy="5080959"/>
          </a:xfrm>
        </p:spPr>
        <p:txBody>
          <a:bodyPr>
            <a:normAutofit/>
          </a:bodyPr>
          <a:lstStyle/>
          <a:p>
            <a:pPr marL="0" indent="1793875">
              <a:buNone/>
            </a:pPr>
            <a:endParaRPr lang="ru-RU" sz="2400" b="1" dirty="0"/>
          </a:p>
          <a:p>
            <a:pPr marL="0" indent="1793875">
              <a:buNone/>
            </a:pPr>
            <a:endParaRPr lang="ru-RU" sz="2400" b="1" dirty="0"/>
          </a:p>
          <a:p>
            <a:pPr marL="0" indent="1793875">
              <a:buNone/>
            </a:pPr>
            <a:endParaRPr lang="ru-RU" sz="2400" b="1" dirty="0"/>
          </a:p>
          <a:p>
            <a:pPr marL="0" indent="1793875">
              <a:buNone/>
            </a:pPr>
            <a:r>
              <a:rPr lang="ru-RU" b="1" dirty="0">
                <a:solidFill>
                  <a:srgbClr val="EF532B"/>
                </a:solidFill>
              </a:rPr>
              <a:t>3. Развитие</a:t>
            </a:r>
          </a:p>
          <a:p>
            <a:pPr marL="2155825" indent="0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b="1" dirty="0"/>
              <a:t> Проведение маркетинговых исследований</a:t>
            </a:r>
            <a:endParaRPr lang="en-US" sz="2400" b="1" dirty="0"/>
          </a:p>
          <a:p>
            <a:pPr marL="2155825" indent="0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b="1" dirty="0"/>
              <a:t>  Продвижение товаров и услуг на рынке</a:t>
            </a:r>
            <a:endParaRPr lang="en-US" sz="2400" b="1" dirty="0"/>
          </a:p>
          <a:p>
            <a:pPr marL="2155825" indent="0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b="1" dirty="0"/>
              <a:t>  Помощь в приобретении с/х техники и оборудования</a:t>
            </a:r>
          </a:p>
          <a:p>
            <a:pPr marL="2155825" indent="0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b="1" dirty="0"/>
              <a:t>  Помощь в оформлении деклараций, лицензий , сертификатов</a:t>
            </a:r>
          </a:p>
          <a:p>
            <a:pPr marL="2155825" indent="0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b="1" dirty="0"/>
              <a:t>  Участие в российских и международных выставках</a:t>
            </a:r>
            <a:endParaRPr lang="en-US" sz="2400" b="1" dirty="0"/>
          </a:p>
          <a:p>
            <a:pPr marL="2873375" indent="0">
              <a:buNone/>
            </a:pPr>
            <a:endParaRPr lang="en-US" sz="2800" dirty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1049A2-D23E-42C5-A580-910386118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5035" y="792805"/>
            <a:ext cx="1396365" cy="643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952173-6F17-485B-91D4-A86122D12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4511614"/>
            <a:ext cx="1474610" cy="18753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98F199-E6D7-4FEC-86ED-0F4B76E62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1638" y="1690687"/>
            <a:ext cx="2609835" cy="195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22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86F99-EAC1-4028-971E-69F66E907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EF532B"/>
                </a:solidFill>
              </a:rPr>
              <a:t>Центр компетенций в сфере сельскохозяйственной </a:t>
            </a:r>
            <a:br>
              <a:rPr lang="ru-RU" sz="2800" b="1" dirty="0">
                <a:solidFill>
                  <a:srgbClr val="EF532B"/>
                </a:solidFill>
              </a:rPr>
            </a:br>
            <a:r>
              <a:rPr lang="ru-RU" sz="2800" b="1" dirty="0">
                <a:solidFill>
                  <a:srgbClr val="EF532B"/>
                </a:solidFill>
              </a:rPr>
              <a:t>потребительской кооперации и поддержки фермеров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FE835A-D4A4-4F24-A5CB-D0320FEAC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405" y="186405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endParaRPr lang="ru-RU" sz="2400" b="1" dirty="0"/>
          </a:p>
          <a:p>
            <a:pPr marL="0" indent="5468938">
              <a:buNone/>
            </a:pPr>
            <a:r>
              <a:rPr lang="ru-RU" sz="2000" b="1" dirty="0"/>
              <a:t>4. Сопровождение</a:t>
            </a:r>
          </a:p>
          <a:p>
            <a:pPr marL="0" indent="2873375">
              <a:buNone/>
            </a:pPr>
            <a:endParaRPr lang="ru-RU" sz="2000" b="1" dirty="0"/>
          </a:p>
          <a:p>
            <a:pPr marL="4305300" indent="0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000" b="1" dirty="0"/>
              <a:t>Помощь в подготовке и сдаче отчетности</a:t>
            </a:r>
            <a:endParaRPr lang="en-US" sz="2000" b="1" dirty="0"/>
          </a:p>
          <a:p>
            <a:pPr marL="4305300" indent="0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000" b="1" dirty="0"/>
              <a:t>Юридическое сопровождение</a:t>
            </a:r>
          </a:p>
          <a:p>
            <a:pPr marL="4305300" indent="0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000" b="1" dirty="0"/>
              <a:t> Содействие в получении мер гос. поддержки</a:t>
            </a:r>
          </a:p>
          <a:p>
            <a:pPr marL="4305300" indent="0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000" b="1" dirty="0"/>
              <a:t>Привлечение инвестиций</a:t>
            </a:r>
            <a:endParaRPr lang="en-US" sz="2000" b="1" dirty="0"/>
          </a:p>
          <a:p>
            <a:pPr marL="4305300" indent="0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000" b="1" dirty="0"/>
              <a:t>Взаимодействие с органами власти</a:t>
            </a:r>
          </a:p>
          <a:p>
            <a:pPr marL="1793875" indent="0">
              <a:buNone/>
            </a:pPr>
            <a:endParaRPr lang="en-US" sz="2800" dirty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1049A2-D23E-42C5-A580-910386118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5035" y="792805"/>
            <a:ext cx="1396365" cy="643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0816FB-7F30-4EE6-B36C-60C3AC96C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5" y="1597280"/>
            <a:ext cx="5008782" cy="16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29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86F99-EAC1-4028-971E-69F66E90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95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EF532B"/>
                </a:solidFill>
              </a:rPr>
              <a:t>Центр компетенций в сфере сельскохозяйственной </a:t>
            </a:r>
            <a:br>
              <a:rPr lang="ru-RU" sz="2800" b="1" dirty="0">
                <a:solidFill>
                  <a:srgbClr val="EF532B"/>
                </a:solidFill>
              </a:rPr>
            </a:br>
            <a:r>
              <a:rPr lang="ru-RU" sz="2800" b="1" dirty="0">
                <a:solidFill>
                  <a:srgbClr val="EF532B"/>
                </a:solidFill>
              </a:rPr>
              <a:t>потребительской кооперации и поддержки фермеров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FE835A-D4A4-4F24-A5CB-D0320FEAC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720" y="1268084"/>
            <a:ext cx="11024559" cy="4977440"/>
          </a:xfrm>
        </p:spPr>
        <p:txBody>
          <a:bodyPr>
            <a:normAutofit/>
          </a:bodyPr>
          <a:lstStyle/>
          <a:p>
            <a:pPr marL="3589338" indent="0" algn="just">
              <a:lnSpc>
                <a:spcPct val="100000"/>
              </a:lnSpc>
              <a:buClr>
                <a:srgbClr val="C00000"/>
              </a:buClr>
              <a:buNone/>
              <a:defRPr/>
            </a:pPr>
            <a:endParaRPr lang="ru-RU" sz="2000" dirty="0">
              <a:solidFill>
                <a:srgbClr val="74350A"/>
              </a:solidFill>
            </a:endParaRPr>
          </a:p>
          <a:p>
            <a:pPr marL="3589338" indent="0" algn="just">
              <a:lnSpc>
                <a:spcPct val="100000"/>
              </a:lnSpc>
              <a:buClr>
                <a:srgbClr val="C00000"/>
              </a:buClr>
              <a:buNone/>
              <a:defRPr/>
            </a:pPr>
            <a:r>
              <a:rPr lang="ru-RU" sz="2000" dirty="0">
                <a:solidFill>
                  <a:srgbClr val="74350A"/>
                </a:solidFill>
              </a:rPr>
              <a:t>В соответствии со Стандартом деятельности центров компетенций в сфере сельскохозяйственной кооперации и поддержки фермеров услуги, предоставляются как на </a:t>
            </a:r>
            <a:r>
              <a:rPr lang="ru-RU" sz="2000" b="1" dirty="0">
                <a:solidFill>
                  <a:srgbClr val="C00000"/>
                </a:solidFill>
              </a:rPr>
              <a:t>безвозмездной</a:t>
            </a:r>
            <a:r>
              <a:rPr lang="ru-RU" sz="2000" dirty="0">
                <a:solidFill>
                  <a:srgbClr val="74350A"/>
                </a:solidFill>
              </a:rPr>
              <a:t> основе, со скидкой 50% и полную стоимость субъектам МСП в АПК. 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1049A2-D23E-42C5-A580-910386118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7783" y="290692"/>
            <a:ext cx="1396365" cy="643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ABA8CD-23E3-415E-A1FD-55B39F546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228" y="3429000"/>
            <a:ext cx="3381555" cy="25361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6AC716-F9FF-4BB4-9128-44E62CA75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1581150"/>
            <a:ext cx="3112698" cy="233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26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207B09-C084-4062-8C99-482AB801F949}"/>
              </a:ext>
            </a:extLst>
          </p:cNvPr>
          <p:cNvSpPr txBox="1"/>
          <p:nvPr/>
        </p:nvSpPr>
        <p:spPr>
          <a:xfrm>
            <a:off x="879893" y="4183811"/>
            <a:ext cx="79821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562212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Спасибо за внимание!</a:t>
            </a:r>
            <a:endParaRPr lang="ru-RU" sz="4400" b="1" dirty="0">
              <a:solidFill>
                <a:srgbClr val="EF532B"/>
              </a:solidFill>
              <a:latin typeface="Montserrat" panose="00000500000000000000" pitchFamily="2" charset="-52"/>
              <a:ea typeface="PT_Russia Text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A4CAFDC-693A-40C8-B50E-FBBBF6C18EA6}"/>
              </a:ext>
            </a:extLst>
          </p:cNvPr>
          <p:cNvSpPr/>
          <p:nvPr/>
        </p:nvSpPr>
        <p:spPr>
          <a:xfrm>
            <a:off x="2311878" y="5376036"/>
            <a:ext cx="347501" cy="1481963"/>
          </a:xfrm>
          <a:prstGeom prst="rect">
            <a:avLst/>
          </a:prstGeom>
          <a:solidFill>
            <a:srgbClr val="F3E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C4FD9E-A264-4F98-A09D-4EE28B3B0D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670" b="79195"/>
          <a:stretch/>
        </p:blipFill>
        <p:spPr>
          <a:xfrm>
            <a:off x="494671" y="5304071"/>
            <a:ext cx="203094" cy="2267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4EAF9C-616D-4EF3-ABCB-F75F06638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47" y="583402"/>
            <a:ext cx="4048095" cy="30421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0F80C8-D20E-4E5C-A0B8-B234CD75A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63" y="5417437"/>
            <a:ext cx="381033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653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237</Words>
  <Application>Microsoft Office PowerPoint</Application>
  <PresentationFormat>Широкоэкранный</PresentationFormat>
  <Paragraphs>45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Calibri Light</vt:lpstr>
      <vt:lpstr>Wingdings</vt:lpstr>
      <vt:lpstr>Calibri</vt:lpstr>
      <vt:lpstr>Arial</vt:lpstr>
      <vt:lpstr>Montserrat</vt:lpstr>
      <vt:lpstr>Тема Office</vt:lpstr>
      <vt:lpstr>Презентация PowerPoint</vt:lpstr>
      <vt:lpstr>Центр компетенций в сфере сельскохозяйственной  потребительской кооперации и поддержки фермеров</vt:lpstr>
      <vt:lpstr>Центр компетенций в сфере сельскохозяйственной  потребительской кооперации и поддержки фермеров</vt:lpstr>
      <vt:lpstr>Центр компетенций в сфере сельскохозяйственной  потребительской кооперации и поддержки фермеров</vt:lpstr>
      <vt:lpstr>Центр компетенций в сфере сельскохозяйственной  потребительской кооперации и поддержки фермеров</vt:lpstr>
      <vt:lpstr>Центр компетенций в сфере сельскохозяйственной  потребительской кооперации и поддержки фермеров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Шут Александр Андреевич</dc:creator>
  <cp:lastModifiedBy>Бачуринская Анна Игоревна</cp:lastModifiedBy>
  <cp:revision>54</cp:revision>
  <cp:lastPrinted>2021-03-28T03:02:11Z</cp:lastPrinted>
  <dcterms:created xsi:type="dcterms:W3CDTF">2021-02-15T16:37:18Z</dcterms:created>
  <dcterms:modified xsi:type="dcterms:W3CDTF">2023-02-09T08:18:13Z</dcterms:modified>
</cp:coreProperties>
</file>